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2168" autoAdjust="0"/>
  </p:normalViewPr>
  <p:slideViewPr>
    <p:cSldViewPr snapToGrid="0">
      <p:cViewPr varScale="1">
        <p:scale>
          <a:sx n="67" d="100"/>
          <a:sy n="67" d="100"/>
        </p:scale>
        <p:origin x="-24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C36836-B710-4F00-B08F-AD9A1396ACBD}" type="datetimeFigureOut">
              <a:rPr lang="en-US" smtClean="0"/>
              <a:pPr/>
              <a:t>8/23/2018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A6AB01-688E-46F0-85A3-D4501EA94E71}" type="slidenum">
              <a:rPr lang="en-US" smtClean="0"/>
              <a:pPr/>
              <a:t>‹#›</a:t>
            </a:fld>
            <a:endParaRPr lang="en-US"/>
          </a:p>
        </p:txBody>
      </p:sp>
    </p:spTree>
    <p:extLst>
      <p:ext uri="{BB962C8B-B14F-4D97-AF65-F5344CB8AC3E}">
        <p14:creationId xmlns:p14="http://schemas.microsoft.com/office/powerpoint/2010/main" xmlns="" val="360335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Meta-ethics aims at understanding the nature of ethical evaluations, the foundation of principles, as well as the ideal meaning of terms (Bowie, 2017).  Descriptive ethics entails the determination of what a certain population or group considers as right or wrong. In regards to normative ethics, it focuses on how moral values are identified and what renders things or actions to be right or wrong. Lastly, applied ethics evaluates on controversial issues as well as applies relevant ethical theories to the real-life situation.</a:t>
            </a:r>
          </a:p>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2</a:t>
            </a:fld>
            <a:endParaRPr lang="en-US"/>
          </a:p>
        </p:txBody>
      </p:sp>
    </p:spTree>
    <p:extLst>
      <p:ext uri="{BB962C8B-B14F-4D97-AF65-F5344CB8AC3E}">
        <p14:creationId xmlns:p14="http://schemas.microsoft.com/office/powerpoint/2010/main" xmlns="" val="40888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Ethics helps human beings to be fair and ethical in all practices as a basic human requirement (Benn et al., 2014). It enables peoples as well as corporations to be credible for all actions and the resulting consequences. Also, ethics are common threads that bring employees and their leaders on a common platform and emcee arousing positive behaviors towards a common goal. Ethics drives human values which are core in decision making in respect to what holds true to the organization.</a:t>
            </a:r>
          </a:p>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3</a:t>
            </a:fld>
            <a:endParaRPr lang="en-US"/>
          </a:p>
        </p:txBody>
      </p:sp>
    </p:spTree>
    <p:extLst>
      <p:ext uri="{BB962C8B-B14F-4D97-AF65-F5344CB8AC3E}">
        <p14:creationId xmlns:p14="http://schemas.microsoft.com/office/powerpoint/2010/main" xmlns="" val="1363011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Other significant differences are that ethics studies framework, principles, rules and codes for asserting the right actions and behavior. Ethics encompasses morality. Ethics is both overt and covert. Morality refers to the right action, conduct and behavior. Morality is a subject matter of ethics. Morality is overt. Law is a system of rules that inform about what we can and what we cannot do.  Laws are reinforced by a set of institutions, unlike morality and ethics. Legal acts conform to the law.</a:t>
            </a:r>
          </a:p>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4</a:t>
            </a:fld>
            <a:endParaRPr lang="en-US"/>
          </a:p>
        </p:txBody>
      </p:sp>
    </p:spTree>
    <p:extLst>
      <p:ext uri="{BB962C8B-B14F-4D97-AF65-F5344CB8AC3E}">
        <p14:creationId xmlns:p14="http://schemas.microsoft.com/office/powerpoint/2010/main" xmlns="" val="532353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Ethics and values guides corporations to uncover their goals in the long run. Frequently, ethics succeeds laws in safeguarding the society and the environment. Ethics enables organizations to stick to the policies and procedures that are essential in encouraging ethical actions and hence build a positive culture (de Bruin, 2016).  Ethics allows organizations to win and retain customer loyalty through fair, just and honest practices. Organizations are able to treat customers according to their values.</a:t>
            </a:r>
          </a:p>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5</a:t>
            </a:fld>
            <a:endParaRPr lang="en-US"/>
          </a:p>
        </p:txBody>
      </p:sp>
    </p:spTree>
    <p:extLst>
      <p:ext uri="{BB962C8B-B14F-4D97-AF65-F5344CB8AC3E}">
        <p14:creationId xmlns:p14="http://schemas.microsoft.com/office/powerpoint/2010/main" xmlns="" val="1860121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Discrimination refers to a situation where employees tend to mistreat others based on gender, race, and ethnicity. In regards to an imbalanced relationship, employees tend to develop a close friendship with some employees resulting to favoritism or even worse discrimination to some extent. Theft is the other eminent employee misconduct. In this case, employees tend to carry out unethical practices such as stealing money from cash register, perfuming duties on a side business while on the clock, or even using company vehicles for personal errands. </a:t>
            </a:r>
          </a:p>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6</a:t>
            </a:fld>
            <a:endParaRPr lang="en-US"/>
          </a:p>
        </p:txBody>
      </p:sp>
    </p:spTree>
    <p:extLst>
      <p:ext uri="{BB962C8B-B14F-4D97-AF65-F5344CB8AC3E}">
        <p14:creationId xmlns:p14="http://schemas.microsoft.com/office/powerpoint/2010/main" xmlns="" val="2062984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violation company internet policies are quite unethical. In addition, it is the ultimate responsibility of employees and businesses as to safeguard customer’s information. Also, employees need to be careful about product information, financial information and business processes. Insubordination is another misconduct which might seem small, but very huge in the long run, hence it is a significant problem. This misconduct entails talking back to supervisors, missing work without informing any official, and ignoring requests for information from coworkers. It is, therefore, worth to assert that employees need to depict sustained consciousness regarding all ethical conducts and misconducts in the context of organizational interactions.</a:t>
            </a:r>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7</a:t>
            </a:fld>
            <a:endParaRPr lang="en-US"/>
          </a:p>
        </p:txBody>
      </p:sp>
    </p:spTree>
    <p:extLst>
      <p:ext uri="{BB962C8B-B14F-4D97-AF65-F5344CB8AC3E}">
        <p14:creationId xmlns:p14="http://schemas.microsoft.com/office/powerpoint/2010/main" xmlns="" val="400990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Environmental responsibilities initiatives by organizations include limiting pollution and reducing green greenhouse gases. The organization has the responsibility to reduce air, land and water pollution hence standing as good business by benefiting the society as a whole. Economic responsibility, on the other hand, is all practices that facilitate the growth of the business in the long run while adhering to ethical and environmental practices. Balancing economic practices boosts the social welfare of the community. Through ethical business practices, organizations are entitled to provide fair labor practices for businesses employees and the employees of their suppliers. Fair business practices for employees entails equal pay for equal work as well as living wage compensation initiatives.</a:t>
            </a:r>
          </a:p>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8</a:t>
            </a:fld>
            <a:endParaRPr lang="en-US"/>
          </a:p>
        </p:txBody>
      </p:sp>
    </p:spTree>
    <p:extLst>
      <p:ext uri="{BB962C8B-B14F-4D97-AF65-F5344CB8AC3E}">
        <p14:creationId xmlns:p14="http://schemas.microsoft.com/office/powerpoint/2010/main" xmlns="" val="1782419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Organizations should maintain corporate ethics through fairness and transparency in the recruitment process (Ferrell &amp; </a:t>
            </a:r>
            <a:r>
              <a:rPr lang="en-US" sz="1200" dirty="0" err="1" smtClean="0">
                <a:solidFill>
                  <a:schemeClr val="tx1"/>
                </a:solidFill>
                <a:latin typeface="Times New Roman" panose="02020603050405020304" pitchFamily="18" charset="0"/>
                <a:cs typeface="Times New Roman" panose="02020603050405020304" pitchFamily="18" charset="0"/>
              </a:rPr>
              <a:t>Fraedrich</a:t>
            </a:r>
            <a:r>
              <a:rPr lang="en-US" dirty="0" smtClean="0"/>
              <a:t>, 2015).  It should educate the employees about the risks of unethical conduct while in a job. Organization manager must make an account to the funders about how the organization spent money in an effort to achieve set missions. Corporates should create a good organizational culture in which employees feel free to speak the fact to the management and hence discouraging hesitations.</a:t>
            </a:r>
          </a:p>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9</a:t>
            </a:fld>
            <a:endParaRPr lang="en-US"/>
          </a:p>
        </p:txBody>
      </p:sp>
    </p:spTree>
    <p:extLst>
      <p:ext uri="{BB962C8B-B14F-4D97-AF65-F5344CB8AC3E}">
        <p14:creationId xmlns:p14="http://schemas.microsoft.com/office/powerpoint/2010/main" xmlns="" val="2801764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Joining a trade association would help the organization to evaluate difficult ethical situations related to the company activities. Planning for ethical challenges would give a chance to provide ethical responses to ethically oriented issues (Ferrell &amp; </a:t>
            </a:r>
            <a:r>
              <a:rPr lang="en-US" dirty="0" err="1" smtClean="0"/>
              <a:t>Fraedrich</a:t>
            </a:r>
            <a:r>
              <a:rPr lang="en-US" dirty="0" smtClean="0"/>
              <a:t>, 2015). Through peer groups, corporations are able to discuss ethical issues without any judgment. Peers are open and able to discuss ethical issues and hence give useful insights into others experiences, expectations, and perceptions.</a:t>
            </a:r>
          </a:p>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10</a:t>
            </a:fld>
            <a:endParaRPr lang="en-US"/>
          </a:p>
        </p:txBody>
      </p:sp>
    </p:spTree>
    <p:extLst>
      <p:ext uri="{BB962C8B-B14F-4D97-AF65-F5344CB8AC3E}">
        <p14:creationId xmlns:p14="http://schemas.microsoft.com/office/powerpoint/2010/main" xmlns="" val="4136437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6AB01-688E-46F0-85A3-D4501EA94E71}" type="slidenum">
              <a:rPr lang="en-US" smtClean="0"/>
              <a:pPr/>
              <a:t>12</a:t>
            </a:fld>
            <a:endParaRPr lang="en-US"/>
          </a:p>
        </p:txBody>
      </p:sp>
    </p:spTree>
    <p:extLst>
      <p:ext uri="{BB962C8B-B14F-4D97-AF65-F5344CB8AC3E}">
        <p14:creationId xmlns:p14="http://schemas.microsoft.com/office/powerpoint/2010/main" xmlns="" val="3170982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pPr/>
              <a:t>8/23/2018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8/23/2018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8/23/2018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8/23/2018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69566" y="2965664"/>
            <a:ext cx="8596668" cy="2105099"/>
          </a:xfrm>
        </p:spPr>
        <p:txBody>
          <a:bodyPr>
            <a:normAutofit/>
          </a:bodyPr>
          <a:lstStyle/>
          <a:p>
            <a:pPr algn="ctr"/>
            <a:r>
              <a:rPr lang="en-US" sz="2800" dirty="0" smtClean="0">
                <a:solidFill>
                  <a:srgbClr val="00B0F0"/>
                </a:solidFill>
                <a:latin typeface="Times New Roman" panose="02020603050405020304" pitchFamily="18" charset="0"/>
                <a:cs typeface="Times New Roman" panose="02020603050405020304" pitchFamily="18" charset="0"/>
              </a:rPr>
              <a:t>Ethics.</a:t>
            </a:r>
            <a:br>
              <a:rPr lang="en-US" sz="2800" dirty="0" smtClean="0">
                <a:solidFill>
                  <a:srgbClr val="00B0F0"/>
                </a:solidFill>
                <a:latin typeface="Times New Roman" panose="02020603050405020304" pitchFamily="18" charset="0"/>
                <a:cs typeface="Times New Roman" panose="02020603050405020304" pitchFamily="18" charset="0"/>
              </a:rPr>
            </a:br>
            <a:endParaRPr lang="en-US" sz="2800"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19931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499872"/>
            <a:ext cx="8596668" cy="890016"/>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Definition of ethics.</a:t>
            </a:r>
            <a:r>
              <a:rPr lang="en-US" dirty="0"/>
              <a:t/>
            </a:r>
            <a:br>
              <a:rPr lang="en-US" dirty="0"/>
            </a:br>
            <a:endParaRPr lang="en-US" dirty="0"/>
          </a:p>
        </p:txBody>
      </p:sp>
      <p:sp>
        <p:nvSpPr>
          <p:cNvPr id="4" name="Content Placeholder 3"/>
          <p:cNvSpPr>
            <a:spLocks noGrp="1"/>
          </p:cNvSpPr>
          <p:nvPr>
            <p:ph idx="1"/>
          </p:nvPr>
        </p:nvSpPr>
        <p:spPr>
          <a:xfrm>
            <a:off x="781837" y="1389888"/>
            <a:ext cx="8596668" cy="3880773"/>
          </a:xfrm>
        </p:spPr>
        <p:txBody>
          <a:bodyPr>
            <a:normAutofit/>
          </a:bodyPr>
          <a:lstStyle/>
          <a:p>
            <a:pPr>
              <a:buFont typeface="Wingdings" panose="05000000000000000000" pitchFamily="2" charset="2"/>
              <a:buChar char="Ø"/>
            </a:pPr>
            <a:r>
              <a:rPr lang="en-US" sz="2000" dirty="0" smtClean="0">
                <a:solidFill>
                  <a:schemeClr val="tx1"/>
                </a:solidFill>
                <a:latin typeface="Times New Roman" panose="02020603050405020304" pitchFamily="18" charset="0"/>
                <a:cs typeface="Times New Roman" panose="02020603050405020304" pitchFamily="18" charset="0"/>
              </a:rPr>
              <a:t>Ethics </a:t>
            </a:r>
            <a:r>
              <a:rPr lang="en-US" sz="2000" dirty="0">
                <a:solidFill>
                  <a:schemeClr val="tx1"/>
                </a:solidFill>
                <a:latin typeface="Times New Roman" panose="02020603050405020304" pitchFamily="18" charset="0"/>
                <a:cs typeface="Times New Roman" panose="02020603050405020304" pitchFamily="18" charset="0"/>
              </a:rPr>
              <a:t>is a division of philosophy that aims at addressing issues related to the concepts of right or wrong and good or bad. </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It is a division of knowledge that deals with moral principles (Bowie, 2017). </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Ethics is broadly divided into the following subject areas:</a:t>
            </a:r>
          </a:p>
          <a:p>
            <a:pPr lvl="2">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Meta-ethics</a:t>
            </a:r>
          </a:p>
          <a:p>
            <a:pPr lvl="2">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Normative </a:t>
            </a:r>
            <a:r>
              <a:rPr lang="en-US" sz="2000" dirty="0">
                <a:solidFill>
                  <a:schemeClr val="tx1"/>
                </a:solidFill>
                <a:latin typeface="Times New Roman" panose="02020603050405020304" pitchFamily="18" charset="0"/>
                <a:cs typeface="Times New Roman" panose="02020603050405020304" pitchFamily="18" charset="0"/>
              </a:rPr>
              <a:t>ethics</a:t>
            </a:r>
            <a:r>
              <a:rPr lang="en-US" sz="2000" dirty="0" smtClean="0">
                <a:solidFill>
                  <a:schemeClr val="tx1"/>
                </a:solidFill>
                <a:latin typeface="Times New Roman" panose="02020603050405020304" pitchFamily="18" charset="0"/>
                <a:cs typeface="Times New Roman" panose="02020603050405020304" pitchFamily="18" charset="0"/>
              </a:rPr>
              <a:t>.</a:t>
            </a:r>
          </a:p>
          <a:p>
            <a:pPr lvl="2">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 Applied ethics.</a:t>
            </a:r>
          </a:p>
          <a:p>
            <a:pPr lvl="2">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Descriptive </a:t>
            </a:r>
            <a:r>
              <a:rPr lang="en-US" sz="2000" dirty="0">
                <a:solidFill>
                  <a:schemeClr val="tx1"/>
                </a:solidFill>
                <a:latin typeface="Times New Roman" panose="02020603050405020304" pitchFamily="18" charset="0"/>
                <a:cs typeface="Times New Roman" panose="02020603050405020304" pitchFamily="18" charset="0"/>
              </a:rPr>
              <a:t>ethics.</a:t>
            </a:r>
          </a:p>
          <a:p>
            <a:pPr>
              <a:buFont typeface="Wingdings" panose="05000000000000000000" pitchFamily="2" charset="2"/>
              <a:buChar char="Ø"/>
            </a:pP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39056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8982"/>
          </a:xfrm>
        </p:spPr>
        <p:txBody>
          <a:bodyPr>
            <a:normAutofit/>
          </a:bodyPr>
          <a:lstStyle/>
          <a:p>
            <a:pPr algn="ctr"/>
            <a:r>
              <a:rPr lang="en-US" sz="2800" dirty="0">
                <a:solidFill>
                  <a:srgbClr val="00B0F0"/>
                </a:solidFill>
                <a:latin typeface="Times New Roman" panose="02020603050405020304" pitchFamily="18" charset="0"/>
                <a:cs typeface="Times New Roman" panose="02020603050405020304" pitchFamily="18" charset="0"/>
              </a:rPr>
              <a:t>Importance of ethics.</a:t>
            </a:r>
          </a:p>
        </p:txBody>
      </p:sp>
      <p:sp>
        <p:nvSpPr>
          <p:cNvPr id="3" name="Content Placeholder 2"/>
          <p:cNvSpPr>
            <a:spLocks noGrp="1"/>
          </p:cNvSpPr>
          <p:nvPr>
            <p:ph idx="1"/>
          </p:nvPr>
        </p:nvSpPr>
        <p:spPr>
          <a:xfrm>
            <a:off x="677334" y="1634116"/>
            <a:ext cx="8596668" cy="3880773"/>
          </a:xfrm>
        </p:spPr>
        <p:txBody>
          <a:bodyPr>
            <a:normAutofit/>
          </a:bodyPr>
          <a:lstStyle/>
          <a:p>
            <a:pPr>
              <a:buFont typeface="Wingdings" panose="05000000000000000000" pitchFamily="2" charset="2"/>
              <a:buChar char="Ø"/>
            </a:pPr>
            <a:r>
              <a:rPr lang="en-US" sz="2000" dirty="0" smtClean="0">
                <a:solidFill>
                  <a:schemeClr val="tx1"/>
                </a:solidFill>
                <a:latin typeface="Times New Roman" panose="02020603050405020304" pitchFamily="18" charset="0"/>
                <a:cs typeface="Times New Roman" panose="02020603050405020304" pitchFamily="18" charset="0"/>
              </a:rPr>
              <a:t>Satisfying </a:t>
            </a:r>
            <a:r>
              <a:rPr lang="en-US" sz="2000" dirty="0">
                <a:solidFill>
                  <a:schemeClr val="tx1"/>
                </a:solidFill>
                <a:latin typeface="Times New Roman" panose="02020603050405020304" pitchFamily="18" charset="0"/>
                <a:cs typeface="Times New Roman" panose="02020603050405020304" pitchFamily="18" charset="0"/>
              </a:rPr>
              <a:t>human basic needs (Benn et al., 2014).</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Creation of credibility.</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Uniting people and leadership. </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Improving decision making.</a:t>
            </a:r>
          </a:p>
          <a:p>
            <a:pPr>
              <a:buFont typeface="Wingdings" panose="05000000000000000000" pitchFamily="2" charset="2"/>
              <a:buChar char="Ø"/>
            </a:pP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90068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solidFill>
                  <a:srgbClr val="00B0F0"/>
                </a:solidFill>
                <a:latin typeface="Times New Roman" panose="02020603050405020304" pitchFamily="18" charset="0"/>
                <a:cs typeface="Times New Roman" panose="02020603050405020304" pitchFamily="18" charset="0"/>
              </a:rPr>
              <a:t>Difference between morals, ethics, and laws.</a:t>
            </a:r>
            <a:r>
              <a:rPr lang="en-US" dirty="0"/>
              <a:t/>
            </a:r>
            <a:br>
              <a:rPr lang="en-US" dirty="0"/>
            </a:br>
            <a:endParaRPr lang="en-US" dirty="0"/>
          </a:p>
        </p:txBody>
      </p:sp>
      <p:sp>
        <p:nvSpPr>
          <p:cNvPr id="3" name="Content Placeholder 2"/>
          <p:cNvSpPr>
            <a:spLocks noGrp="1"/>
          </p:cNvSpPr>
          <p:nvPr>
            <p:ph idx="1"/>
          </p:nvPr>
        </p:nvSpPr>
        <p:spPr>
          <a:xfrm>
            <a:off x="677334" y="1440532"/>
            <a:ext cx="8596668" cy="5417468"/>
          </a:xfrm>
        </p:spPr>
        <p:txBody>
          <a:bodyPr>
            <a:noAutofit/>
          </a:bodyPr>
          <a:lstStyle/>
          <a:p>
            <a:pPr marL="0" indent="0">
              <a:buNone/>
            </a:pPr>
            <a:r>
              <a:rPr lang="en-US" sz="2000" dirty="0">
                <a:solidFill>
                  <a:schemeClr val="tx1"/>
                </a:solidFill>
                <a:latin typeface="Times New Roman" panose="02020603050405020304" pitchFamily="18" charset="0"/>
                <a:cs typeface="Times New Roman" panose="02020603050405020304" pitchFamily="18" charset="0"/>
              </a:rPr>
              <a:t>Despite the fact that morality, ethics, and law are used interchangeably, there exists some distinction amid the three terms.</a:t>
            </a:r>
          </a:p>
          <a:p>
            <a:pPr>
              <a:buFont typeface="Wingdings" panose="05000000000000000000" pitchFamily="2" charset="2"/>
              <a:buChar char="Ø"/>
            </a:pPr>
            <a:endParaRPr lang="en-US" sz="2000" dirty="0" smtClean="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0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000" dirty="0" smtClean="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0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sz="20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solidFill>
                  <a:schemeClr val="tx1"/>
                </a:solidFill>
                <a:latin typeface="Times New Roman" panose="02020603050405020304" pitchFamily="18" charset="0"/>
                <a:cs typeface="Times New Roman" panose="02020603050405020304" pitchFamily="18" charset="0"/>
              </a:rPr>
              <a:t>Morality </a:t>
            </a:r>
            <a:r>
              <a:rPr lang="en-US" sz="2000" dirty="0">
                <a:solidFill>
                  <a:schemeClr val="tx1"/>
                </a:solidFill>
                <a:latin typeface="Times New Roman" panose="02020603050405020304" pitchFamily="18" charset="0"/>
                <a:cs typeface="Times New Roman" panose="02020603050405020304" pitchFamily="18" charset="0"/>
              </a:rPr>
              <a:t>implies to the </a:t>
            </a:r>
            <a:r>
              <a:rPr lang="en-US" sz="2000" dirty="0" smtClean="0">
                <a:solidFill>
                  <a:schemeClr val="tx1"/>
                </a:solidFill>
                <a:latin typeface="Times New Roman" panose="02020603050405020304" pitchFamily="18" charset="0"/>
                <a:cs typeface="Times New Roman" panose="02020603050405020304" pitchFamily="18" charset="0"/>
              </a:rPr>
              <a:t>individuals’ </a:t>
            </a:r>
            <a:r>
              <a:rPr lang="en-US" sz="2000" dirty="0">
                <a:solidFill>
                  <a:schemeClr val="tx1"/>
                </a:solidFill>
                <a:latin typeface="Times New Roman" panose="02020603050405020304" pitchFamily="18" charset="0"/>
                <a:cs typeface="Times New Roman" panose="02020603050405020304" pitchFamily="18" charset="0"/>
              </a:rPr>
              <a:t>personal sense of what is right or wrong, or good or bad based on what a person feels is right or wrong (de Bruin, 2016).</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Ethics involves an organized system of moral behaviors shared by people who want to police them voluntarily.</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Law is the society’s common agreement that the certain conduct is essential enough or violations that there must be a rule that drives compliance by threat of punishment</a:t>
            </a:r>
            <a:r>
              <a:rPr lang="en-US" sz="2000" dirty="0" smtClean="0">
                <a:solidFill>
                  <a:schemeClr val="tx1"/>
                </a:solidFill>
                <a:latin typeface="Times New Roman" panose="02020603050405020304" pitchFamily="18" charset="0"/>
                <a:cs typeface="Times New Roman" panose="02020603050405020304" pitchFamily="18" charset="0"/>
              </a:rPr>
              <a:t>.</a:t>
            </a:r>
          </a:p>
        </p:txBody>
      </p:sp>
      <p:pic>
        <p:nvPicPr>
          <p:cNvPr id="4" name="Picture 3" descr="Image result for Difference between morals, ethics, and laws."/>
          <p:cNvPicPr/>
          <p:nvPr/>
        </p:nvPicPr>
        <p:blipFill>
          <a:blip r:embed="rId3">
            <a:extLst>
              <a:ext uri="{28A0092B-C50C-407E-A947-70E740481C1C}">
                <a14:useLocalDpi xmlns:a14="http://schemas.microsoft.com/office/drawing/2010/main" xmlns="" val="0"/>
              </a:ext>
            </a:extLst>
          </a:blip>
          <a:srcRect/>
          <a:stretch>
            <a:fillRect/>
          </a:stretch>
        </p:blipFill>
        <p:spPr bwMode="auto">
          <a:xfrm>
            <a:off x="3412243" y="2138538"/>
            <a:ext cx="3126850" cy="2166175"/>
          </a:xfrm>
          <a:prstGeom prst="rect">
            <a:avLst/>
          </a:prstGeom>
          <a:noFill/>
          <a:ln>
            <a:noFill/>
          </a:ln>
        </p:spPr>
      </p:pic>
    </p:spTree>
    <p:extLst>
      <p:ext uri="{BB962C8B-B14F-4D97-AF65-F5344CB8AC3E}">
        <p14:creationId xmlns:p14="http://schemas.microsoft.com/office/powerpoint/2010/main" xmlns="" val="401367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solidFill>
                  <a:srgbClr val="00B0F0"/>
                </a:solidFill>
                <a:latin typeface="Times New Roman" panose="02020603050405020304" pitchFamily="18" charset="0"/>
                <a:cs typeface="Times New Roman" panose="02020603050405020304" pitchFamily="18" charset="0"/>
              </a:rPr>
              <a:t>Continuation of Importance of </a:t>
            </a:r>
            <a:r>
              <a:rPr lang="en-US" sz="2800" dirty="0" smtClean="0">
                <a:solidFill>
                  <a:srgbClr val="00B0F0"/>
                </a:solidFill>
                <a:latin typeface="Times New Roman" panose="02020603050405020304" pitchFamily="18" charset="0"/>
                <a:cs typeface="Times New Roman" panose="02020603050405020304" pitchFamily="18" charset="0"/>
              </a:rPr>
              <a:t>ethics...</a:t>
            </a:r>
            <a:r>
              <a:rPr lang="en-US" sz="2800" dirty="0">
                <a:solidFill>
                  <a:srgbClr val="00B0F0"/>
                </a:solidFill>
                <a:latin typeface="Times New Roman" panose="02020603050405020304" pitchFamily="18" charset="0"/>
                <a:cs typeface="Times New Roman" panose="02020603050405020304" pitchFamily="18" charset="0"/>
              </a:rPr>
              <a:t/>
            </a:r>
            <a:br>
              <a:rPr lang="en-US" sz="2800" dirty="0">
                <a:solidFill>
                  <a:srgbClr val="00B0F0"/>
                </a:solidFill>
                <a:latin typeface="Times New Roman" panose="02020603050405020304" pitchFamily="18" charset="0"/>
                <a:cs typeface="Times New Roman" panose="02020603050405020304" pitchFamily="18" charset="0"/>
              </a:rPr>
            </a:br>
            <a:endParaRPr lang="en-US" sz="2800"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92553"/>
            <a:ext cx="8596668" cy="3880773"/>
          </a:xfrm>
        </p:spPr>
        <p:txBody>
          <a:bodyPr>
            <a:normAutofit/>
          </a:bodyPr>
          <a:lstStyle/>
          <a:p>
            <a:pPr>
              <a:buFont typeface="Wingdings" panose="05000000000000000000" pitchFamily="2" charset="2"/>
              <a:buChar char="Ø"/>
            </a:pPr>
            <a:r>
              <a:rPr lang="en-US" sz="2000" dirty="0" smtClean="0">
                <a:solidFill>
                  <a:schemeClr val="tx1"/>
                </a:solidFill>
                <a:latin typeface="Times New Roman" panose="02020603050405020304" pitchFamily="18" charset="0"/>
                <a:cs typeface="Times New Roman" panose="02020603050405020304" pitchFamily="18" charset="0"/>
              </a:rPr>
              <a:t>Enhances </a:t>
            </a:r>
            <a:r>
              <a:rPr lang="en-US" sz="2000" dirty="0">
                <a:solidFill>
                  <a:schemeClr val="tx1"/>
                </a:solidFill>
                <a:latin typeface="Times New Roman" panose="02020603050405020304" pitchFamily="18" charset="0"/>
                <a:cs typeface="Times New Roman" panose="02020603050405020304" pitchFamily="18" charset="0"/>
              </a:rPr>
              <a:t>long-term gains.</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Secures the society (de Bruin, 2016).</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Fosters organizational culture.</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Facilitates consumer confidence.</a:t>
            </a:r>
          </a:p>
          <a:p>
            <a:pPr>
              <a:buFont typeface="Wingdings" panose="05000000000000000000" pitchFamily="2" charset="2"/>
              <a:buChar char="Ø"/>
            </a:pP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21264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5964"/>
          </a:xfrm>
        </p:spPr>
        <p:txBody>
          <a:bodyPr>
            <a:normAutofit fontScale="90000"/>
          </a:bodyPr>
          <a:lstStyle/>
          <a:p>
            <a:pPr algn="ctr"/>
            <a:r>
              <a:rPr lang="en-US" sz="3100" dirty="0">
                <a:solidFill>
                  <a:srgbClr val="00B0F0"/>
                </a:solidFill>
                <a:latin typeface="Times New Roman" panose="02020603050405020304" pitchFamily="18" charset="0"/>
                <a:cs typeface="Times New Roman" panose="02020603050405020304" pitchFamily="18" charset="0"/>
              </a:rPr>
              <a:t>Comparison of common types of employee misconduct.</a:t>
            </a:r>
            <a:r>
              <a:rPr lang="en-US" dirty="0"/>
              <a:t/>
            </a:r>
            <a:br>
              <a:rPr lang="en-US" dirty="0"/>
            </a:br>
            <a:endParaRPr lang="en-US" dirty="0"/>
          </a:p>
        </p:txBody>
      </p:sp>
      <p:sp>
        <p:nvSpPr>
          <p:cNvPr id="3" name="Content Placeholder 2"/>
          <p:cNvSpPr>
            <a:spLocks noGrp="1"/>
          </p:cNvSpPr>
          <p:nvPr>
            <p:ph idx="1"/>
          </p:nvPr>
        </p:nvSpPr>
        <p:spPr>
          <a:xfrm>
            <a:off x="677334" y="1689534"/>
            <a:ext cx="8596668" cy="3880773"/>
          </a:xfrm>
        </p:spPr>
        <p:txBody>
          <a:bodyPr>
            <a:normAutofit/>
          </a:bodyPr>
          <a:lstStyle/>
          <a:p>
            <a:pPr marL="0" indent="0">
              <a:buNone/>
            </a:pPr>
            <a:r>
              <a:rPr lang="en-US" sz="2000" dirty="0" smtClean="0">
                <a:solidFill>
                  <a:schemeClr val="tx1"/>
                </a:solidFill>
                <a:latin typeface="Times New Roman" panose="02020603050405020304" pitchFamily="18" charset="0"/>
                <a:cs typeface="Times New Roman" panose="02020603050405020304" pitchFamily="18" charset="0"/>
              </a:rPr>
              <a:t>There </a:t>
            </a:r>
            <a:r>
              <a:rPr lang="en-US" sz="2000" dirty="0">
                <a:solidFill>
                  <a:schemeClr val="tx1"/>
                </a:solidFill>
                <a:latin typeface="Times New Roman" panose="02020603050405020304" pitchFamily="18" charset="0"/>
                <a:cs typeface="Times New Roman" panose="02020603050405020304" pitchFamily="18" charset="0"/>
              </a:rPr>
              <a:t>are several ways in which employees conduct themselves in an unethical manner. These include;</a:t>
            </a:r>
          </a:p>
          <a:p>
            <a:pPr lvl="1">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Discrimination.</a:t>
            </a:r>
          </a:p>
          <a:p>
            <a:pPr lvl="1">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Theft.</a:t>
            </a:r>
          </a:p>
          <a:p>
            <a:pPr lvl="1">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Imbalanced relationship.</a:t>
            </a:r>
          </a:p>
          <a:p>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9608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48145"/>
            <a:ext cx="8596668" cy="813369"/>
          </a:xfrm>
        </p:spPr>
        <p:txBody>
          <a:bodyPr>
            <a:normAutofit fontScale="90000"/>
          </a:bodyPr>
          <a:lstStyle/>
          <a:p>
            <a:pPr algn="ctr"/>
            <a:r>
              <a:rPr lang="en-US" sz="2800" dirty="0">
                <a:solidFill>
                  <a:srgbClr val="00B0F0"/>
                </a:solidFill>
                <a:latin typeface="Times New Roman" panose="02020603050405020304" pitchFamily="18" charset="0"/>
                <a:cs typeface="Times New Roman" panose="02020603050405020304" pitchFamily="18" charset="0"/>
              </a:rPr>
              <a:t>Continuation of employee’s </a:t>
            </a:r>
            <a:r>
              <a:rPr lang="en-US" sz="2800" dirty="0" smtClean="0">
                <a:solidFill>
                  <a:srgbClr val="00B0F0"/>
                </a:solidFill>
                <a:latin typeface="Times New Roman" panose="02020603050405020304" pitchFamily="18" charset="0"/>
                <a:cs typeface="Times New Roman" panose="02020603050405020304" pitchFamily="18" charset="0"/>
              </a:rPr>
              <a:t>misconduct...</a:t>
            </a:r>
            <a:r>
              <a:rPr lang="en-US" sz="2800" dirty="0">
                <a:solidFill>
                  <a:srgbClr val="00B0F0"/>
                </a:solidFill>
                <a:latin typeface="Times New Roman" panose="02020603050405020304" pitchFamily="18" charset="0"/>
                <a:cs typeface="Times New Roman" panose="02020603050405020304" pitchFamily="18" charset="0"/>
              </a:rPr>
              <a:t/>
            </a:r>
            <a:br>
              <a:rPr lang="en-US" sz="2800" dirty="0">
                <a:solidFill>
                  <a:srgbClr val="00B0F0"/>
                </a:solidFill>
                <a:latin typeface="Times New Roman" panose="02020603050405020304" pitchFamily="18" charset="0"/>
                <a:cs typeface="Times New Roman" panose="02020603050405020304" pitchFamily="18" charset="0"/>
              </a:rPr>
            </a:br>
            <a:endParaRPr lang="en-US" sz="2800"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74618" y="2160589"/>
            <a:ext cx="7999384" cy="3880773"/>
          </a:xfrm>
        </p:spPr>
        <p:txBody>
          <a:bodyPr>
            <a:normAutofit/>
          </a:bodyPr>
          <a:lstStyle/>
          <a:p>
            <a:pPr lvl="1">
              <a:buFont typeface="Wingdings" panose="05000000000000000000" pitchFamily="2" charset="2"/>
              <a:buChar char="Ø"/>
            </a:pPr>
            <a:r>
              <a:rPr lang="en-US" sz="2000" dirty="0" smtClean="0">
                <a:solidFill>
                  <a:schemeClr val="tx1"/>
                </a:solidFill>
                <a:latin typeface="Times New Roman" panose="02020603050405020304" pitchFamily="18" charset="0"/>
                <a:cs typeface="Times New Roman" panose="02020603050405020304" pitchFamily="18" charset="0"/>
              </a:rPr>
              <a:t>Insubordination.</a:t>
            </a:r>
            <a:endParaRPr lang="en-US" sz="2000" dirty="0">
              <a:solidFill>
                <a:schemeClr val="tx1"/>
              </a:solidFill>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Breaking confidentiality.</a:t>
            </a:r>
          </a:p>
          <a:p>
            <a:pPr lvl="1">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Violating company’s internet policies.</a:t>
            </a:r>
          </a:p>
          <a:p>
            <a:pPr marL="0" indent="0">
              <a:buNone/>
            </a:pP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9165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5236"/>
          </a:xfrm>
        </p:spPr>
        <p:txBody>
          <a:bodyPr>
            <a:normAutofit/>
          </a:bodyPr>
          <a:lstStyle/>
          <a:p>
            <a:pPr algn="ctr"/>
            <a:r>
              <a:rPr lang="en-US" sz="2800" dirty="0">
                <a:solidFill>
                  <a:srgbClr val="00B0F0"/>
                </a:solidFill>
                <a:latin typeface="Times New Roman" panose="02020603050405020304" pitchFamily="18" charset="0"/>
                <a:cs typeface="Times New Roman" panose="02020603050405020304" pitchFamily="18" charset="0"/>
              </a:rPr>
              <a:t>Examples of corporate social responsibilities.</a:t>
            </a:r>
            <a:br>
              <a:rPr lang="en-US" sz="2800" dirty="0">
                <a:solidFill>
                  <a:srgbClr val="00B0F0"/>
                </a:solidFill>
                <a:latin typeface="Times New Roman" panose="02020603050405020304" pitchFamily="18" charset="0"/>
                <a:cs typeface="Times New Roman" panose="02020603050405020304" pitchFamily="18" charset="0"/>
              </a:rPr>
            </a:br>
            <a:endParaRPr lang="en-US" sz="2800"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634836"/>
            <a:ext cx="9138179" cy="4308764"/>
          </a:xfrm>
        </p:spPr>
        <p:txBody>
          <a:bodyPr>
            <a:normAutofit/>
          </a:bodyPr>
          <a:lstStyle/>
          <a:p>
            <a:pPr>
              <a:buFont typeface="Wingdings" panose="05000000000000000000" pitchFamily="2" charset="2"/>
              <a:buChar char="Ø"/>
            </a:pPr>
            <a:r>
              <a:rPr lang="en-US" sz="2000" dirty="0" smtClean="0">
                <a:solidFill>
                  <a:schemeClr val="tx1"/>
                </a:solidFill>
                <a:latin typeface="Times New Roman" panose="02020603050405020304" pitchFamily="18" charset="0"/>
                <a:cs typeface="Times New Roman" panose="02020603050405020304" pitchFamily="18" charset="0"/>
              </a:rPr>
              <a:t>Environmental </a:t>
            </a:r>
            <a:r>
              <a:rPr lang="en-US" sz="2000" dirty="0">
                <a:solidFill>
                  <a:schemeClr val="tx1"/>
                </a:solidFill>
                <a:latin typeface="Times New Roman" panose="02020603050405020304" pitchFamily="18" charset="0"/>
                <a:cs typeface="Times New Roman" panose="02020603050405020304" pitchFamily="18" charset="0"/>
              </a:rPr>
              <a:t>responsibility. </a:t>
            </a:r>
            <a:endParaRPr lang="en-US" sz="2000" dirty="0" smtClean="0">
              <a:solidFill>
                <a:schemeClr val="tx1"/>
              </a:solidFill>
              <a:latin typeface="Times New Roman" panose="02020603050405020304" pitchFamily="18" charset="0"/>
              <a:cs typeface="Times New Roman" panose="02020603050405020304" pitchFamily="18" charset="0"/>
            </a:endParaRPr>
          </a:p>
          <a:p>
            <a:pPr lvl="2">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For </a:t>
            </a:r>
            <a:r>
              <a:rPr lang="en-US" sz="2000" dirty="0">
                <a:solidFill>
                  <a:schemeClr val="tx1"/>
                </a:solidFill>
                <a:latin typeface="Times New Roman" panose="02020603050405020304" pitchFamily="18" charset="0"/>
                <a:cs typeface="Times New Roman" panose="02020603050405020304" pitchFamily="18" charset="0"/>
              </a:rPr>
              <a:t>example, reducing the carbon footprint from the organization.</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Economic responsibility. </a:t>
            </a:r>
            <a:endParaRPr lang="en-US" sz="2000" dirty="0" smtClean="0">
              <a:solidFill>
                <a:schemeClr val="tx1"/>
              </a:solidFill>
              <a:latin typeface="Times New Roman" panose="02020603050405020304" pitchFamily="18" charset="0"/>
              <a:cs typeface="Times New Roman" panose="02020603050405020304" pitchFamily="18" charset="0"/>
            </a:endParaRPr>
          </a:p>
          <a:p>
            <a:pPr marL="1085850" lvl="2">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An </a:t>
            </a:r>
            <a:r>
              <a:rPr lang="en-US" sz="2000" dirty="0">
                <a:solidFill>
                  <a:schemeClr val="tx1"/>
                </a:solidFill>
                <a:latin typeface="Times New Roman" panose="02020603050405020304" pitchFamily="18" charset="0"/>
                <a:cs typeface="Times New Roman" panose="02020603050405020304" pitchFamily="18" charset="0"/>
              </a:rPr>
              <a:t>example of economic responsibility is when an enterprise changes its production processes to integrate waste products, which would be beneficial to the organization by lowering the cost of materials as well as benefiting the society by consuming fewer resources.</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Ethical business practice. </a:t>
            </a:r>
            <a:endParaRPr lang="en-US" sz="2000" dirty="0" smtClean="0">
              <a:solidFill>
                <a:schemeClr val="tx1"/>
              </a:solidFill>
              <a:latin typeface="Times New Roman" panose="02020603050405020304" pitchFamily="18" charset="0"/>
              <a:cs typeface="Times New Roman" panose="02020603050405020304" pitchFamily="18" charset="0"/>
            </a:endParaRPr>
          </a:p>
          <a:p>
            <a:pPr lvl="2">
              <a:buFont typeface="Wingdings" panose="05000000000000000000" pitchFamily="2" charset="2"/>
              <a:buChar char="v"/>
            </a:pPr>
            <a:r>
              <a:rPr lang="en-US" sz="2000" dirty="0" smtClean="0">
                <a:solidFill>
                  <a:schemeClr val="tx1"/>
                </a:solidFill>
                <a:latin typeface="Times New Roman" panose="02020603050405020304" pitchFamily="18" charset="0"/>
                <a:cs typeface="Times New Roman" panose="02020603050405020304" pitchFamily="18" charset="0"/>
              </a:rPr>
              <a:t>For </a:t>
            </a:r>
            <a:r>
              <a:rPr lang="en-US" sz="2000" dirty="0">
                <a:solidFill>
                  <a:schemeClr val="tx1"/>
                </a:solidFill>
                <a:latin typeface="Times New Roman" panose="02020603050405020304" pitchFamily="18" charset="0"/>
                <a:cs typeface="Times New Roman" panose="02020603050405020304" pitchFamily="18" charset="0"/>
              </a:rPr>
              <a:t>instance, ice cream corporations must be fair by using trade-certified ingredients such as cocoa, sugar, coffee, vanilla, and bananas.</a:t>
            </a:r>
          </a:p>
          <a:p>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1334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80052"/>
          </a:xfrm>
        </p:spPr>
        <p:txBody>
          <a:bodyPr>
            <a:normAutofit fontScale="90000"/>
          </a:bodyPr>
          <a:lstStyle/>
          <a:p>
            <a:pPr algn="ctr"/>
            <a:r>
              <a:rPr lang="en-US" sz="3100" dirty="0">
                <a:solidFill>
                  <a:srgbClr val="00B0F0"/>
                </a:solidFill>
                <a:latin typeface="Times New Roman" panose="02020603050405020304" pitchFamily="18" charset="0"/>
                <a:cs typeface="Times New Roman" panose="02020603050405020304" pitchFamily="18" charset="0"/>
              </a:rPr>
              <a:t>Ways in which organizations can improve corporate ethics.</a:t>
            </a:r>
            <a:r>
              <a:rPr lang="en-US" dirty="0"/>
              <a:t/>
            </a:r>
            <a:br>
              <a:rPr lang="en-US" dirty="0"/>
            </a:br>
            <a:endParaRPr lang="en-US" dirty="0"/>
          </a:p>
        </p:txBody>
      </p:sp>
      <p:sp>
        <p:nvSpPr>
          <p:cNvPr id="3" name="Content Placeholder 2"/>
          <p:cNvSpPr>
            <a:spLocks noGrp="1"/>
          </p:cNvSpPr>
          <p:nvPr>
            <p:ph idx="1"/>
          </p:nvPr>
        </p:nvSpPr>
        <p:spPr>
          <a:xfrm>
            <a:off x="995386" y="1689652"/>
            <a:ext cx="8596668" cy="3880773"/>
          </a:xfrm>
        </p:spPr>
        <p:txBody>
          <a:bodyPr>
            <a:normAutofit/>
          </a:bodyPr>
          <a:lstStyle/>
          <a:p>
            <a:pPr>
              <a:buFont typeface="Wingdings" panose="05000000000000000000" pitchFamily="2" charset="2"/>
              <a:buChar char="Ø"/>
            </a:pPr>
            <a:r>
              <a:rPr lang="en-US" dirty="0"/>
              <a:t> </a:t>
            </a:r>
            <a:r>
              <a:rPr lang="en-US" sz="2000" dirty="0" smtClean="0">
                <a:solidFill>
                  <a:schemeClr val="tx1"/>
                </a:solidFill>
                <a:latin typeface="Times New Roman" panose="02020603050405020304" pitchFamily="18" charset="0"/>
                <a:cs typeface="Times New Roman" panose="02020603050405020304" pitchFamily="18" charset="0"/>
              </a:rPr>
              <a:t>Recruit </a:t>
            </a:r>
            <a:r>
              <a:rPr lang="en-US" sz="2000" dirty="0">
                <a:solidFill>
                  <a:schemeClr val="tx1"/>
                </a:solidFill>
                <a:latin typeface="Times New Roman" panose="02020603050405020304" pitchFamily="18" charset="0"/>
                <a:cs typeface="Times New Roman" panose="02020603050405020304" pitchFamily="18" charset="0"/>
              </a:rPr>
              <a:t>and hire well (Ferrell &amp; </a:t>
            </a:r>
            <a:r>
              <a:rPr lang="en-US" sz="2000" dirty="0" err="1">
                <a:solidFill>
                  <a:schemeClr val="tx1"/>
                </a:solidFill>
                <a:latin typeface="Times New Roman" panose="02020603050405020304" pitchFamily="18" charset="0"/>
                <a:cs typeface="Times New Roman" panose="02020603050405020304" pitchFamily="18" charset="0"/>
              </a:rPr>
              <a:t>Fraedrich</a:t>
            </a:r>
            <a:r>
              <a:rPr lang="en-US" sz="2000" dirty="0">
                <a:solidFill>
                  <a:schemeClr val="tx1"/>
                </a:solidFill>
                <a:latin typeface="Times New Roman" panose="02020603050405020304" pitchFamily="18" charset="0"/>
                <a:cs typeface="Times New Roman" panose="02020603050405020304" pitchFamily="18" charset="0"/>
              </a:rPr>
              <a:t>, 2015).</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Educate staff about what is at risk.</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Be transparent about your finances.</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Speak truth to authority.</a:t>
            </a:r>
          </a:p>
          <a:p>
            <a:endParaRPr lang="en-US" dirty="0"/>
          </a:p>
        </p:txBody>
      </p:sp>
    </p:spTree>
    <p:extLst>
      <p:ext uri="{BB962C8B-B14F-4D97-AF65-F5344CB8AC3E}">
        <p14:creationId xmlns:p14="http://schemas.microsoft.com/office/powerpoint/2010/main" xmlns="" val="868740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100" dirty="0">
                <a:solidFill>
                  <a:srgbClr val="00B0F0"/>
                </a:solidFill>
                <a:latin typeface="Times New Roman" panose="02020603050405020304" pitchFamily="18" charset="0"/>
                <a:cs typeface="Times New Roman" panose="02020603050405020304" pitchFamily="18" charset="0"/>
              </a:rPr>
              <a:t>Continuation of ways in which organizations can improve corporate </a:t>
            </a:r>
            <a:r>
              <a:rPr lang="en-US" sz="3100" dirty="0" smtClean="0">
                <a:solidFill>
                  <a:srgbClr val="00B0F0"/>
                </a:solidFill>
                <a:latin typeface="Times New Roman" panose="02020603050405020304" pitchFamily="18" charset="0"/>
                <a:cs typeface="Times New Roman" panose="02020603050405020304" pitchFamily="18" charset="0"/>
              </a:rPr>
              <a:t>ethics...</a:t>
            </a:r>
            <a:r>
              <a:rPr lang="en-US" dirty="0"/>
              <a:t/>
            </a:r>
            <a:br>
              <a:rPr lang="en-US" dirty="0"/>
            </a:br>
            <a:endParaRPr lang="en-US" dirty="0"/>
          </a:p>
        </p:txBody>
      </p:sp>
      <p:sp>
        <p:nvSpPr>
          <p:cNvPr id="3" name="Content Placeholder 2"/>
          <p:cNvSpPr>
            <a:spLocks noGrp="1"/>
          </p:cNvSpPr>
          <p:nvPr>
            <p:ph idx="1"/>
          </p:nvPr>
        </p:nvSpPr>
        <p:spPr>
          <a:xfrm>
            <a:off x="677334" y="1930400"/>
            <a:ext cx="8596668" cy="3880773"/>
          </a:xfrm>
        </p:spPr>
        <p:txBody>
          <a:bodyPr>
            <a:normAutofit/>
          </a:bodyPr>
          <a:lstStyle/>
          <a:p>
            <a:pPr>
              <a:buFont typeface="Wingdings" panose="05000000000000000000" pitchFamily="2" charset="2"/>
              <a:buChar char="Ø"/>
            </a:pPr>
            <a:r>
              <a:rPr lang="en-US" sz="2000" dirty="0" smtClean="0">
                <a:solidFill>
                  <a:schemeClr val="tx1"/>
                </a:solidFill>
                <a:latin typeface="Times New Roman" panose="02020603050405020304" pitchFamily="18" charset="0"/>
                <a:cs typeface="Times New Roman" panose="02020603050405020304" pitchFamily="18" charset="0"/>
              </a:rPr>
              <a:t>Plan </a:t>
            </a:r>
            <a:r>
              <a:rPr lang="en-US" sz="2000" dirty="0">
                <a:solidFill>
                  <a:schemeClr val="tx1"/>
                </a:solidFill>
                <a:latin typeface="Times New Roman" panose="02020603050405020304" pitchFamily="18" charset="0"/>
                <a:cs typeface="Times New Roman" panose="02020603050405020304" pitchFamily="18" charset="0"/>
              </a:rPr>
              <a:t>for ethical challenges (Ferrell &amp; </a:t>
            </a:r>
            <a:r>
              <a:rPr lang="en-US" sz="2000" dirty="0" err="1">
                <a:solidFill>
                  <a:schemeClr val="tx1"/>
                </a:solidFill>
                <a:latin typeface="Times New Roman" panose="02020603050405020304" pitchFamily="18" charset="0"/>
                <a:cs typeface="Times New Roman" panose="02020603050405020304" pitchFamily="18" charset="0"/>
              </a:rPr>
              <a:t>Fraedrich</a:t>
            </a:r>
            <a:r>
              <a:rPr lang="en-US" sz="2000" dirty="0">
                <a:solidFill>
                  <a:schemeClr val="tx1"/>
                </a:solidFill>
                <a:latin typeface="Times New Roman" panose="02020603050405020304" pitchFamily="18" charset="0"/>
                <a:cs typeface="Times New Roman" panose="02020603050405020304" pitchFamily="18" charset="0"/>
              </a:rPr>
              <a:t>, 2015).</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Find a peer group.</a:t>
            </a:r>
          </a:p>
          <a:p>
            <a:pPr>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Join a trade association.</a:t>
            </a:r>
          </a:p>
          <a:p>
            <a:endParaRPr lang="en-US" dirty="0"/>
          </a:p>
        </p:txBody>
      </p:sp>
    </p:spTree>
    <p:extLst>
      <p:ext uri="{BB962C8B-B14F-4D97-AF65-F5344CB8AC3E}">
        <p14:creationId xmlns:p14="http://schemas.microsoft.com/office/powerpoint/2010/main" xmlns="" val="3304121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762000"/>
          </a:xfrm>
        </p:spPr>
        <p:txBody>
          <a:bodyPr>
            <a:normAutofit/>
          </a:bodyPr>
          <a:lstStyle/>
          <a:p>
            <a:pPr algn="ctr"/>
            <a:r>
              <a:rPr lang="en-US" sz="2800" dirty="0">
                <a:solidFill>
                  <a:srgbClr val="00B0F0"/>
                </a:solidFill>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935751" y="1572072"/>
            <a:ext cx="8596668" cy="3880773"/>
          </a:xfrm>
        </p:spPr>
        <p:txBody>
          <a:bodyPr>
            <a:normAutofit fontScale="70000" lnSpcReduction="20000"/>
          </a:bodyPr>
          <a:lstStyle/>
          <a:p>
            <a:pPr>
              <a:buFont typeface="Wingdings" panose="05000000000000000000" pitchFamily="2" charset="2"/>
              <a:buChar char="Ø"/>
            </a:pPr>
            <a:r>
              <a:rPr lang="en-US" sz="2800" dirty="0" smtClean="0">
                <a:solidFill>
                  <a:schemeClr val="tx1"/>
                </a:solidFill>
                <a:latin typeface="Times New Roman" panose="02020603050405020304" pitchFamily="18" charset="0"/>
                <a:cs typeface="Times New Roman" panose="02020603050405020304" pitchFamily="18" charset="0"/>
              </a:rPr>
              <a:t>Ethics </a:t>
            </a:r>
            <a:r>
              <a:rPr lang="en-US" sz="2800" dirty="0">
                <a:solidFill>
                  <a:schemeClr val="tx1"/>
                </a:solidFill>
                <a:latin typeface="Times New Roman" panose="02020603050405020304" pitchFamily="18" charset="0"/>
                <a:cs typeface="Times New Roman" panose="02020603050405020304" pitchFamily="18" charset="0"/>
              </a:rPr>
              <a:t>enables individuals, groups, and organizations to define what is right or wrong.</a:t>
            </a:r>
          </a:p>
          <a:p>
            <a:pPr>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Ethics is a core measure of the value of action. </a:t>
            </a:r>
          </a:p>
          <a:p>
            <a:pPr>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Ethics is integral to all corporate culture.</a:t>
            </a:r>
          </a:p>
          <a:p>
            <a:pPr>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Corporations should inevitably rely on the interrelation amid morality, ethics, and law.</a:t>
            </a:r>
          </a:p>
          <a:p>
            <a:pPr>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Organizational managers should focus on enjoying the benefits of ethics.</a:t>
            </a:r>
          </a:p>
          <a:p>
            <a:pPr>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A manager should have a categorical understanding of the relationship between ethics and the corporate social responsibilities to benefit both organization and the society as a whole.</a:t>
            </a:r>
          </a:p>
          <a:p>
            <a:pPr>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With lack of ethics, all corporate activities are likely to collapse.</a:t>
            </a:r>
          </a:p>
          <a:p>
            <a:endParaRPr lang="en-US" dirty="0"/>
          </a:p>
        </p:txBody>
      </p:sp>
    </p:spTree>
    <p:extLst>
      <p:ext uri="{BB962C8B-B14F-4D97-AF65-F5344CB8AC3E}">
        <p14:creationId xmlns:p14="http://schemas.microsoft.com/office/powerpoint/2010/main" xmlns="" val="1120954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2109"/>
          </a:xfrm>
        </p:spPr>
        <p:txBody>
          <a:bodyPr/>
          <a:lstStyle/>
          <a:p>
            <a:pPr algn="ctr"/>
            <a:r>
              <a:rPr lang="en-US" sz="2800" dirty="0" smtClean="0">
                <a:solidFill>
                  <a:srgbClr val="00B0F0"/>
                </a:solidFill>
                <a:latin typeface="Times New Roman" panose="02020603050405020304" pitchFamily="18" charset="0"/>
                <a:cs typeface="Times New Roman" panose="02020603050405020304" pitchFamily="18" charset="0"/>
              </a:rPr>
              <a:t>References</a:t>
            </a:r>
            <a:r>
              <a:rPr lang="en-US" dirty="0" smtClean="0">
                <a:solidFill>
                  <a:srgbClr val="00B0F0"/>
                </a:solidFill>
              </a:rPr>
              <a:t>.</a:t>
            </a:r>
            <a:endParaRPr lang="en-US" dirty="0">
              <a:solidFill>
                <a:srgbClr val="00B0F0"/>
              </a:solidFill>
            </a:endParaRPr>
          </a:p>
        </p:txBody>
      </p:sp>
      <p:sp>
        <p:nvSpPr>
          <p:cNvPr id="3" name="Content Placeholder 2"/>
          <p:cNvSpPr>
            <a:spLocks noGrp="1"/>
          </p:cNvSpPr>
          <p:nvPr>
            <p:ph idx="1"/>
          </p:nvPr>
        </p:nvSpPr>
        <p:spPr>
          <a:xfrm>
            <a:off x="829994" y="1412444"/>
            <a:ext cx="8444008" cy="3880773"/>
          </a:xfrm>
        </p:spPr>
        <p:txBody>
          <a:bodyPr/>
          <a:lstStyle/>
          <a:p>
            <a:pPr marL="0" indent="0">
              <a:buNone/>
            </a:pPr>
            <a:r>
              <a:rPr lang="en-US" sz="2000" dirty="0" smtClean="0">
                <a:solidFill>
                  <a:schemeClr val="tx1"/>
                </a:solidFill>
                <a:latin typeface="Times New Roman" panose="02020603050405020304" pitchFamily="18" charset="0"/>
                <a:cs typeface="Times New Roman" panose="02020603050405020304" pitchFamily="18" charset="0"/>
              </a:rPr>
              <a:t>Benn</a:t>
            </a:r>
            <a:r>
              <a:rPr lang="en-US" sz="2000" dirty="0">
                <a:solidFill>
                  <a:schemeClr val="tx1"/>
                </a:solidFill>
                <a:latin typeface="Times New Roman" panose="02020603050405020304" pitchFamily="18" charset="0"/>
                <a:cs typeface="Times New Roman" panose="02020603050405020304" pitchFamily="18" charset="0"/>
              </a:rPr>
              <a:t>, S., Edwards, M., &amp; Williams, T. (2014). </a:t>
            </a:r>
            <a:r>
              <a:rPr lang="en-US" sz="2000" i="1" dirty="0">
                <a:solidFill>
                  <a:schemeClr val="tx1"/>
                </a:solidFill>
                <a:latin typeface="Times New Roman" panose="02020603050405020304" pitchFamily="18" charset="0"/>
                <a:cs typeface="Times New Roman" panose="02020603050405020304" pitchFamily="18" charset="0"/>
              </a:rPr>
              <a:t>Organizational change for corporate sustainability</a:t>
            </a:r>
            <a:r>
              <a:rPr lang="en-US" sz="2000" dirty="0">
                <a:solidFill>
                  <a:schemeClr val="tx1"/>
                </a:solidFill>
                <a:latin typeface="Times New Roman" panose="02020603050405020304" pitchFamily="18" charset="0"/>
                <a:cs typeface="Times New Roman" panose="02020603050405020304" pitchFamily="18" charset="0"/>
              </a:rPr>
              <a:t>. Routledge.</a:t>
            </a:r>
          </a:p>
          <a:p>
            <a:pPr marL="0" indent="0">
              <a:buNone/>
            </a:pPr>
            <a:r>
              <a:rPr lang="en-US" sz="2000" dirty="0">
                <a:solidFill>
                  <a:schemeClr val="tx1"/>
                </a:solidFill>
                <a:latin typeface="Times New Roman" panose="02020603050405020304" pitchFamily="18" charset="0"/>
                <a:cs typeface="Times New Roman" panose="02020603050405020304" pitchFamily="18" charset="0"/>
              </a:rPr>
              <a:t>Bowie, N. E. (2017). </a:t>
            </a:r>
            <a:r>
              <a:rPr lang="en-US" sz="2000" i="1" dirty="0">
                <a:solidFill>
                  <a:schemeClr val="tx1"/>
                </a:solidFill>
                <a:latin typeface="Times New Roman" panose="02020603050405020304" pitchFamily="18" charset="0"/>
                <a:cs typeface="Times New Roman" panose="02020603050405020304" pitchFamily="18" charset="0"/>
              </a:rPr>
              <a:t>Business ethics: A Kantian perspective</a:t>
            </a:r>
            <a:r>
              <a:rPr lang="en-US" sz="2000" dirty="0">
                <a:solidFill>
                  <a:schemeClr val="tx1"/>
                </a:solidFill>
                <a:latin typeface="Times New Roman" panose="02020603050405020304" pitchFamily="18" charset="0"/>
                <a:cs typeface="Times New Roman" panose="02020603050405020304" pitchFamily="18" charset="0"/>
              </a:rPr>
              <a:t>. Cambridge University Press.</a:t>
            </a:r>
          </a:p>
          <a:p>
            <a:pPr marL="0" indent="0">
              <a:buNone/>
            </a:pPr>
            <a:r>
              <a:rPr lang="en-US" sz="2000" dirty="0">
                <a:solidFill>
                  <a:schemeClr val="tx1"/>
                </a:solidFill>
                <a:latin typeface="Times New Roman" panose="02020603050405020304" pitchFamily="18" charset="0"/>
                <a:cs typeface="Times New Roman" panose="02020603050405020304" pitchFamily="18" charset="0"/>
              </a:rPr>
              <a:t>de Bruin, B. (</a:t>
            </a:r>
            <a:r>
              <a:rPr lang="en-US" sz="2000" dirty="0" smtClean="0">
                <a:solidFill>
                  <a:schemeClr val="tx1"/>
                </a:solidFill>
                <a:latin typeface="Times New Roman" panose="02020603050405020304" pitchFamily="18" charset="0"/>
                <a:cs typeface="Times New Roman" panose="02020603050405020304" pitchFamily="18" charset="0"/>
              </a:rPr>
              <a:t>2016</a:t>
            </a:r>
            <a:r>
              <a:rPr lang="en-US" sz="2000" dirty="0">
                <a:solidFill>
                  <a:schemeClr val="tx1"/>
                </a:solidFill>
                <a:latin typeface="Times New Roman" panose="02020603050405020304" pitchFamily="18" charset="0"/>
                <a:cs typeface="Times New Roman" panose="02020603050405020304" pitchFamily="18" charset="0"/>
              </a:rPr>
              <a:t>). Pledging integrity: oaths as forms of business ethics management. </a:t>
            </a:r>
            <a:r>
              <a:rPr lang="en-US" sz="2000" i="1" dirty="0">
                <a:solidFill>
                  <a:schemeClr val="tx1"/>
                </a:solidFill>
                <a:latin typeface="Times New Roman" panose="02020603050405020304" pitchFamily="18" charset="0"/>
                <a:cs typeface="Times New Roman" panose="02020603050405020304" pitchFamily="18" charset="0"/>
              </a:rPr>
              <a:t>Journal of business ethics</a:t>
            </a:r>
            <a:r>
              <a:rPr lang="en-US" sz="2000" dirty="0">
                <a:solidFill>
                  <a:schemeClr val="tx1"/>
                </a:solidFill>
                <a:latin typeface="Times New Roman" panose="02020603050405020304" pitchFamily="18" charset="0"/>
                <a:cs typeface="Times New Roman" panose="02020603050405020304" pitchFamily="18" charset="0"/>
              </a:rPr>
              <a:t>, </a:t>
            </a:r>
            <a:r>
              <a:rPr lang="en-US" sz="2000" i="1" dirty="0">
                <a:solidFill>
                  <a:schemeClr val="tx1"/>
                </a:solidFill>
                <a:latin typeface="Times New Roman" panose="02020603050405020304" pitchFamily="18" charset="0"/>
                <a:cs typeface="Times New Roman" panose="02020603050405020304" pitchFamily="18" charset="0"/>
              </a:rPr>
              <a:t>136</a:t>
            </a:r>
            <a:r>
              <a:rPr lang="en-US" sz="2000" dirty="0">
                <a:solidFill>
                  <a:schemeClr val="tx1"/>
                </a:solidFill>
                <a:latin typeface="Times New Roman" panose="02020603050405020304" pitchFamily="18" charset="0"/>
                <a:cs typeface="Times New Roman" panose="02020603050405020304" pitchFamily="18" charset="0"/>
              </a:rPr>
              <a:t>(1), 23-42.</a:t>
            </a:r>
          </a:p>
          <a:p>
            <a:pPr marL="0" indent="0">
              <a:buNone/>
            </a:pPr>
            <a:r>
              <a:rPr lang="en-US" sz="2000" dirty="0">
                <a:solidFill>
                  <a:schemeClr val="tx1"/>
                </a:solidFill>
                <a:latin typeface="Times New Roman" panose="02020603050405020304" pitchFamily="18" charset="0"/>
                <a:cs typeface="Times New Roman" panose="02020603050405020304" pitchFamily="18" charset="0"/>
              </a:rPr>
              <a:t>Ferrell, O. C., &amp; </a:t>
            </a:r>
            <a:r>
              <a:rPr lang="en-US" sz="2000" dirty="0" err="1">
                <a:solidFill>
                  <a:schemeClr val="tx1"/>
                </a:solidFill>
                <a:latin typeface="Times New Roman" panose="02020603050405020304" pitchFamily="18" charset="0"/>
                <a:cs typeface="Times New Roman" panose="02020603050405020304" pitchFamily="18" charset="0"/>
              </a:rPr>
              <a:t>Fraedrich</a:t>
            </a:r>
            <a:r>
              <a:rPr lang="en-US" sz="2000" dirty="0">
                <a:solidFill>
                  <a:schemeClr val="tx1"/>
                </a:solidFill>
                <a:latin typeface="Times New Roman" panose="02020603050405020304" pitchFamily="18" charset="0"/>
                <a:cs typeface="Times New Roman" panose="02020603050405020304" pitchFamily="18" charset="0"/>
              </a:rPr>
              <a:t>, J. (2015). </a:t>
            </a:r>
            <a:r>
              <a:rPr lang="en-US" sz="2000" i="1" dirty="0">
                <a:solidFill>
                  <a:schemeClr val="tx1"/>
                </a:solidFill>
                <a:latin typeface="Times New Roman" panose="02020603050405020304" pitchFamily="18" charset="0"/>
                <a:cs typeface="Times New Roman" panose="02020603050405020304" pitchFamily="18" charset="0"/>
              </a:rPr>
              <a:t>Business ethics: Ethical decision making &amp; cases</a:t>
            </a:r>
            <a:r>
              <a:rPr lang="en-US" sz="2000" dirty="0">
                <a:solidFill>
                  <a:schemeClr val="tx1"/>
                </a:solidFill>
                <a:latin typeface="Times New Roman" panose="02020603050405020304" pitchFamily="18" charset="0"/>
                <a:cs typeface="Times New Roman" panose="02020603050405020304" pitchFamily="18" charset="0"/>
              </a:rPr>
              <a:t>. Nelson Education.</a:t>
            </a:r>
          </a:p>
          <a:p>
            <a:endParaRPr lang="en-US" dirty="0"/>
          </a:p>
        </p:txBody>
      </p:sp>
    </p:spTree>
    <p:extLst>
      <p:ext uri="{BB962C8B-B14F-4D97-AF65-F5344CB8AC3E}">
        <p14:creationId xmlns:p14="http://schemas.microsoft.com/office/powerpoint/2010/main" xmlns="" val="18247993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TotalTime>
  <Words>1411</Words>
  <Application>Microsoft Office PowerPoint</Application>
  <PresentationFormat>Custom</PresentationFormat>
  <Paragraphs>87</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Ethics. </vt:lpstr>
      <vt:lpstr>Definition of ethics. </vt:lpstr>
      <vt:lpstr>Importance of ethics.</vt:lpstr>
      <vt:lpstr>Difference between morals, ethics, and laws. </vt:lpstr>
      <vt:lpstr>Continuation of Importance of ethics... </vt:lpstr>
      <vt:lpstr>Comparison of common types of employee misconduct. </vt:lpstr>
      <vt:lpstr>Continuation of employee’s misconduct... </vt:lpstr>
      <vt:lpstr>Examples of corporate social responsibilities. </vt:lpstr>
      <vt:lpstr>Ways in which organizations can improve corporate ethics. </vt:lpstr>
      <vt:lpstr>Continuation of ways in which organizations can improve corporate ethics... </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dc:title>
  <dc:creator>user</dc:creator>
  <cp:lastModifiedBy>ADM</cp:lastModifiedBy>
  <cp:revision>6</cp:revision>
  <dcterms:created xsi:type="dcterms:W3CDTF">2018-08-23T16:12:50Z</dcterms:created>
  <dcterms:modified xsi:type="dcterms:W3CDTF">2018-08-23T19:28:39Z</dcterms:modified>
</cp:coreProperties>
</file>